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exandria Semi Bold" panose="020B0604020202020204" charset="-78"/>
      <p:regular r:id="rId13"/>
    </p:embeddedFont>
    <p:embeddedFont>
      <p:font typeface="Candara Light" panose="020E0502030303020204" pitchFamily="34" charset="0"/>
      <p:regular r:id="rId14"/>
      <p:italic r:id="rId15"/>
    </p:embeddedFont>
    <p:embeddedFont>
      <p:font typeface="Sora Light"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655"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61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137172"/>
            <a:ext cx="7627382" cy="1967151"/>
          </a:xfrm>
          <a:prstGeom prst="rect">
            <a:avLst/>
          </a:prstGeom>
          <a:noFill/>
          <a:ln/>
        </p:spPr>
        <p:txBody>
          <a:bodyPr wrap="square" lIns="0" tIns="0" rIns="0" bIns="0" rtlCol="0" anchor="t"/>
          <a:lstStyle/>
          <a:p>
            <a:pPr marL="0" indent="0">
              <a:lnSpc>
                <a:spcPts val="7700"/>
              </a:lnSpc>
              <a:buNone/>
            </a:pPr>
            <a:r>
              <a:rPr lang="en-US" sz="6150" dirty="0">
                <a:solidFill>
                  <a:srgbClr val="1F1E1E"/>
                </a:solidFill>
                <a:latin typeface="Alexandria Semi Bold" pitchFamily="34" charset="0"/>
                <a:ea typeface="Alexandria Semi Bold" pitchFamily="34" charset="-122"/>
                <a:cs typeface="Alexandria Semi Bold" pitchFamily="34" charset="-120"/>
              </a:rPr>
              <a:t>Rock, Paper, Scissors Game</a:t>
            </a:r>
            <a:endParaRPr lang="en-US" sz="6150" dirty="0"/>
          </a:p>
        </p:txBody>
      </p:sp>
      <p:sp>
        <p:nvSpPr>
          <p:cNvPr id="4" name="Text 1"/>
          <p:cNvSpPr/>
          <p:nvPr/>
        </p:nvSpPr>
        <p:spPr>
          <a:xfrm>
            <a:off x="758309" y="4429244"/>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This presentation explores the development of a classic Rock, Paper, Scissors game using Python. Learn about the project's objectives, design, implementation, and testing processes.</a:t>
            </a:r>
            <a:endParaRPr lang="en-US" sz="1700" dirty="0"/>
          </a:p>
        </p:txBody>
      </p:sp>
      <p:sp>
        <p:nvSpPr>
          <p:cNvPr id="5" name="Shape 2"/>
          <p:cNvSpPr/>
          <p:nvPr/>
        </p:nvSpPr>
        <p:spPr>
          <a:xfrm>
            <a:off x="758309" y="5729288"/>
            <a:ext cx="346591" cy="346591"/>
          </a:xfrm>
          <a:prstGeom prst="roundRect">
            <a:avLst>
              <a:gd name="adj" fmla="val 26380043"/>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3533" y="699968"/>
            <a:ext cx="7178754" cy="604838"/>
          </a:xfrm>
          <a:prstGeom prst="rect">
            <a:avLst/>
          </a:prstGeom>
          <a:noFill/>
          <a:ln/>
        </p:spPr>
        <p:txBody>
          <a:bodyPr wrap="none" lIns="0" tIns="0" rIns="0" bIns="0" rtlCol="0" anchor="t"/>
          <a:lstStyle/>
          <a:p>
            <a:pPr marL="0" indent="0">
              <a:lnSpc>
                <a:spcPts val="4750"/>
              </a:lnSpc>
              <a:buNone/>
            </a:pPr>
            <a:r>
              <a:rPr lang="en-US" sz="3800" dirty="0">
                <a:solidFill>
                  <a:srgbClr val="1F1E1E"/>
                </a:solidFill>
                <a:latin typeface="Alexandria Semi Bold" pitchFamily="34" charset="0"/>
                <a:ea typeface="Alexandria Semi Bold" pitchFamily="34" charset="-122"/>
                <a:cs typeface="Alexandria Semi Bold" pitchFamily="34" charset="-120"/>
              </a:rPr>
              <a:t>Conclusion and Future Scope</a:t>
            </a:r>
            <a:endParaRPr lang="en-US" sz="3800" dirty="0"/>
          </a:p>
        </p:txBody>
      </p:sp>
      <p:sp>
        <p:nvSpPr>
          <p:cNvPr id="4" name="Text 1"/>
          <p:cNvSpPr/>
          <p:nvPr/>
        </p:nvSpPr>
        <p:spPr>
          <a:xfrm>
            <a:off x="643533" y="1580555"/>
            <a:ext cx="7856934" cy="588169"/>
          </a:xfrm>
          <a:prstGeom prst="rect">
            <a:avLst/>
          </a:prstGeom>
          <a:noFill/>
          <a:ln/>
        </p:spPr>
        <p:txBody>
          <a:bodyPr wrap="square" lIns="0" tIns="0" rIns="0" bIns="0" rtlCol="0" anchor="t"/>
          <a:lstStyle/>
          <a:p>
            <a:pPr marL="0" indent="0">
              <a:lnSpc>
                <a:spcPts val="2300"/>
              </a:lnSpc>
              <a:buNone/>
            </a:pPr>
            <a:r>
              <a:rPr lang="en-US" sz="1400" dirty="0">
                <a:solidFill>
                  <a:srgbClr val="3B3535"/>
                </a:solidFill>
                <a:latin typeface="Sora Light" pitchFamily="34" charset="0"/>
                <a:ea typeface="Sora Light" pitchFamily="34" charset="-122"/>
                <a:cs typeface="Sora Light" pitchFamily="34" charset="-120"/>
              </a:rPr>
              <a:t>The project successfully developed a functional Rock, Paper, Scissors game with a user-friendly interface.</a:t>
            </a:r>
            <a:endParaRPr lang="en-US" sz="1400" dirty="0"/>
          </a:p>
        </p:txBody>
      </p:sp>
      <p:pic>
        <p:nvPicPr>
          <p:cNvPr id="5" name="Image 1" descr="preencoded.png"/>
          <p:cNvPicPr>
            <a:picLocks noChangeAspect="1"/>
          </p:cNvPicPr>
          <p:nvPr/>
        </p:nvPicPr>
        <p:blipFill>
          <a:blip r:embed="rId4"/>
          <a:stretch>
            <a:fillRect/>
          </a:stretch>
        </p:blipFill>
        <p:spPr>
          <a:xfrm>
            <a:off x="643533" y="2375535"/>
            <a:ext cx="459700" cy="459700"/>
          </a:xfrm>
          <a:prstGeom prst="rect">
            <a:avLst/>
          </a:prstGeom>
        </p:spPr>
      </p:pic>
      <p:sp>
        <p:nvSpPr>
          <p:cNvPr id="6" name="Text 2"/>
          <p:cNvSpPr/>
          <p:nvPr/>
        </p:nvSpPr>
        <p:spPr>
          <a:xfrm>
            <a:off x="643533" y="3019068"/>
            <a:ext cx="2419469" cy="302419"/>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Multiplayer Mode</a:t>
            </a:r>
            <a:endParaRPr lang="en-US" sz="1900" dirty="0"/>
          </a:p>
        </p:txBody>
      </p:sp>
      <p:sp>
        <p:nvSpPr>
          <p:cNvPr id="7" name="Text 3"/>
          <p:cNvSpPr/>
          <p:nvPr/>
        </p:nvSpPr>
        <p:spPr>
          <a:xfrm>
            <a:off x="643533" y="3431738"/>
            <a:ext cx="7856934" cy="294084"/>
          </a:xfrm>
          <a:prstGeom prst="rect">
            <a:avLst/>
          </a:prstGeom>
          <a:noFill/>
          <a:ln/>
        </p:spPr>
        <p:txBody>
          <a:bodyPr wrap="none" lIns="0" tIns="0" rIns="0" bIns="0" rtlCol="0" anchor="t"/>
          <a:lstStyle/>
          <a:p>
            <a:pPr marL="0" indent="0" algn="l">
              <a:lnSpc>
                <a:spcPts val="2300"/>
              </a:lnSpc>
              <a:buNone/>
            </a:pPr>
            <a:r>
              <a:rPr lang="en-US" sz="1400" dirty="0">
                <a:solidFill>
                  <a:srgbClr val="3B3535"/>
                </a:solidFill>
                <a:latin typeface="Sora Light" pitchFamily="34" charset="0"/>
                <a:ea typeface="Sora Light" pitchFamily="34" charset="-122"/>
                <a:cs typeface="Sora Light" pitchFamily="34" charset="-120"/>
              </a:rPr>
              <a:t>Allowing multiple players to compete against each other.</a:t>
            </a:r>
            <a:endParaRPr lang="en-US" sz="1400" dirty="0"/>
          </a:p>
        </p:txBody>
      </p:sp>
      <p:pic>
        <p:nvPicPr>
          <p:cNvPr id="8" name="Image 2" descr="preencoded.png"/>
          <p:cNvPicPr>
            <a:picLocks noChangeAspect="1"/>
          </p:cNvPicPr>
          <p:nvPr/>
        </p:nvPicPr>
        <p:blipFill>
          <a:blip r:embed="rId5"/>
          <a:stretch>
            <a:fillRect/>
          </a:stretch>
        </p:blipFill>
        <p:spPr>
          <a:xfrm>
            <a:off x="643533" y="4277439"/>
            <a:ext cx="459700" cy="459700"/>
          </a:xfrm>
          <a:prstGeom prst="rect">
            <a:avLst/>
          </a:prstGeom>
        </p:spPr>
      </p:pic>
      <p:sp>
        <p:nvSpPr>
          <p:cNvPr id="9" name="Text 4"/>
          <p:cNvSpPr/>
          <p:nvPr/>
        </p:nvSpPr>
        <p:spPr>
          <a:xfrm>
            <a:off x="643533" y="4920972"/>
            <a:ext cx="2419469" cy="302419"/>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AI Opponent</a:t>
            </a:r>
            <a:endParaRPr lang="en-US" sz="1900" dirty="0"/>
          </a:p>
        </p:txBody>
      </p:sp>
      <p:sp>
        <p:nvSpPr>
          <p:cNvPr id="10" name="Text 5"/>
          <p:cNvSpPr/>
          <p:nvPr/>
        </p:nvSpPr>
        <p:spPr>
          <a:xfrm>
            <a:off x="643533" y="5333643"/>
            <a:ext cx="7856934" cy="294084"/>
          </a:xfrm>
          <a:prstGeom prst="rect">
            <a:avLst/>
          </a:prstGeom>
          <a:noFill/>
          <a:ln/>
        </p:spPr>
        <p:txBody>
          <a:bodyPr wrap="none" lIns="0" tIns="0" rIns="0" bIns="0" rtlCol="0" anchor="t"/>
          <a:lstStyle/>
          <a:p>
            <a:pPr marL="0" indent="0" algn="l">
              <a:lnSpc>
                <a:spcPts val="2300"/>
              </a:lnSpc>
              <a:buNone/>
            </a:pPr>
            <a:r>
              <a:rPr lang="en-US" sz="1400" dirty="0">
                <a:solidFill>
                  <a:srgbClr val="3B3535"/>
                </a:solidFill>
                <a:latin typeface="Sora Light" pitchFamily="34" charset="0"/>
                <a:ea typeface="Sora Light" pitchFamily="34" charset="-122"/>
                <a:cs typeface="Sora Light" pitchFamily="34" charset="-120"/>
              </a:rPr>
              <a:t>Developing an AI opponent that learns and adapts to player strategies.</a:t>
            </a:r>
            <a:endParaRPr lang="en-US" sz="1400" dirty="0"/>
          </a:p>
        </p:txBody>
      </p:sp>
      <p:pic>
        <p:nvPicPr>
          <p:cNvPr id="11" name="Image 3" descr="preencoded.png"/>
          <p:cNvPicPr>
            <a:picLocks noChangeAspect="1"/>
          </p:cNvPicPr>
          <p:nvPr/>
        </p:nvPicPr>
        <p:blipFill>
          <a:blip r:embed="rId6"/>
          <a:stretch>
            <a:fillRect/>
          </a:stretch>
        </p:blipFill>
        <p:spPr>
          <a:xfrm>
            <a:off x="643533" y="6179344"/>
            <a:ext cx="459700" cy="459700"/>
          </a:xfrm>
          <a:prstGeom prst="rect">
            <a:avLst/>
          </a:prstGeom>
        </p:spPr>
      </p:pic>
      <p:sp>
        <p:nvSpPr>
          <p:cNvPr id="12" name="Text 6"/>
          <p:cNvSpPr/>
          <p:nvPr/>
        </p:nvSpPr>
        <p:spPr>
          <a:xfrm>
            <a:off x="643533" y="6822877"/>
            <a:ext cx="2419469" cy="302419"/>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Advanced Graphics</a:t>
            </a:r>
            <a:endParaRPr lang="en-US" sz="1900" dirty="0"/>
          </a:p>
        </p:txBody>
      </p:sp>
      <p:sp>
        <p:nvSpPr>
          <p:cNvPr id="13" name="Text 7"/>
          <p:cNvSpPr/>
          <p:nvPr/>
        </p:nvSpPr>
        <p:spPr>
          <a:xfrm>
            <a:off x="643533" y="7235547"/>
            <a:ext cx="7856934" cy="294084"/>
          </a:xfrm>
          <a:prstGeom prst="rect">
            <a:avLst/>
          </a:prstGeom>
          <a:noFill/>
          <a:ln/>
        </p:spPr>
        <p:txBody>
          <a:bodyPr wrap="none" lIns="0" tIns="0" rIns="0" bIns="0" rtlCol="0" anchor="t"/>
          <a:lstStyle/>
          <a:p>
            <a:pPr marL="0" indent="0" algn="l">
              <a:lnSpc>
                <a:spcPts val="2300"/>
              </a:lnSpc>
              <a:buNone/>
            </a:pPr>
            <a:r>
              <a:rPr lang="en-US" sz="1400" dirty="0">
                <a:solidFill>
                  <a:srgbClr val="3B3535"/>
                </a:solidFill>
                <a:latin typeface="Sora Light" pitchFamily="34" charset="0"/>
                <a:ea typeface="Sora Light" pitchFamily="34" charset="-122"/>
                <a:cs typeface="Sora Light" pitchFamily="34" charset="-120"/>
              </a:rPr>
              <a:t>Creating visually appealing graphics and animations to enhance gameplay.</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039654"/>
            <a:ext cx="5701546"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Acknowledgment</a:t>
            </a:r>
            <a:endParaRPr lang="en-US" sz="4450" dirty="0"/>
          </a:p>
        </p:txBody>
      </p:sp>
      <p:sp>
        <p:nvSpPr>
          <p:cNvPr id="4" name="Text 1"/>
          <p:cNvSpPr/>
          <p:nvPr/>
        </p:nvSpPr>
        <p:spPr>
          <a:xfrm>
            <a:off x="758309" y="2077283"/>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Deepest gratitude to Mr. Aman Kumar for their guidance and support throughout the project. Special thanks to the university for providing the necessary resources and to my peers for their collaboration and constructive feedback.</a:t>
            </a:r>
            <a:endParaRPr lang="en-US" sz="1700" dirty="0"/>
          </a:p>
        </p:txBody>
      </p:sp>
      <p:sp>
        <p:nvSpPr>
          <p:cNvPr id="5" name="Shape 2"/>
          <p:cNvSpPr/>
          <p:nvPr/>
        </p:nvSpPr>
        <p:spPr>
          <a:xfrm>
            <a:off x="758309" y="3707844"/>
            <a:ext cx="3705463" cy="1984177"/>
          </a:xfrm>
          <a:prstGeom prst="roundRect">
            <a:avLst>
              <a:gd name="adj" fmla="val 4586"/>
            </a:avLst>
          </a:prstGeom>
          <a:solidFill>
            <a:srgbClr val="D5DCF6"/>
          </a:solidFill>
          <a:ln w="7620">
            <a:solidFill>
              <a:srgbClr val="BBC2DC"/>
            </a:solidFill>
            <a:prstDash val="solid"/>
          </a:ln>
        </p:spPr>
      </p:sp>
      <p:sp>
        <p:nvSpPr>
          <p:cNvPr id="6" name="Text 3"/>
          <p:cNvSpPr/>
          <p:nvPr/>
        </p:nvSpPr>
        <p:spPr>
          <a:xfrm>
            <a:off x="982504" y="3932039"/>
            <a:ext cx="3257074" cy="712470"/>
          </a:xfrm>
          <a:prstGeom prst="rect">
            <a:avLst/>
          </a:prstGeom>
          <a:noFill/>
          <a:ln/>
        </p:spPr>
        <p:txBody>
          <a:bodyPr wrap="square" lIns="0" tIns="0" rIns="0" bIns="0" rtlCol="0" anchor="t"/>
          <a:lstStyle/>
          <a:p>
            <a:pPr marL="0" indent="0">
              <a:lnSpc>
                <a:spcPts val="2800"/>
              </a:lnSpc>
              <a:buNone/>
            </a:pPr>
            <a:r>
              <a:rPr lang="en-US" sz="2200" dirty="0">
                <a:solidFill>
                  <a:srgbClr val="3B3535"/>
                </a:solidFill>
                <a:latin typeface="Alexandria Semi Bold" pitchFamily="34" charset="0"/>
                <a:cs typeface="Alexandria Semi Bold" pitchFamily="34" charset="-120"/>
              </a:rPr>
              <a:t>Mr. Aman Kumar</a:t>
            </a:r>
            <a:endParaRPr lang="en-US" sz="2200" dirty="0"/>
          </a:p>
        </p:txBody>
      </p:sp>
      <p:sp>
        <p:nvSpPr>
          <p:cNvPr id="7" name="Text 4"/>
          <p:cNvSpPr/>
          <p:nvPr/>
        </p:nvSpPr>
        <p:spPr>
          <a:xfrm>
            <a:off x="982504" y="4774406"/>
            <a:ext cx="3257074"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For invaluable guidance and mentorship.</a:t>
            </a:r>
            <a:endParaRPr lang="en-US" sz="1700" dirty="0"/>
          </a:p>
        </p:txBody>
      </p:sp>
      <p:sp>
        <p:nvSpPr>
          <p:cNvPr id="8" name="Shape 5"/>
          <p:cNvSpPr/>
          <p:nvPr/>
        </p:nvSpPr>
        <p:spPr>
          <a:xfrm>
            <a:off x="4680347" y="3707844"/>
            <a:ext cx="3705463" cy="1984177"/>
          </a:xfrm>
          <a:prstGeom prst="roundRect">
            <a:avLst>
              <a:gd name="adj" fmla="val 4586"/>
            </a:avLst>
          </a:prstGeom>
          <a:solidFill>
            <a:srgbClr val="D5DCF6"/>
          </a:solidFill>
          <a:ln w="7620">
            <a:solidFill>
              <a:srgbClr val="BBC2DC"/>
            </a:solidFill>
            <a:prstDash val="solid"/>
          </a:ln>
        </p:spPr>
      </p:sp>
      <p:sp>
        <p:nvSpPr>
          <p:cNvPr id="9" name="Text 6"/>
          <p:cNvSpPr/>
          <p:nvPr/>
        </p:nvSpPr>
        <p:spPr>
          <a:xfrm>
            <a:off x="4904542" y="3932039"/>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University</a:t>
            </a:r>
            <a:endParaRPr lang="en-US" sz="2200" dirty="0"/>
          </a:p>
        </p:txBody>
      </p:sp>
      <p:sp>
        <p:nvSpPr>
          <p:cNvPr id="10" name="Text 7"/>
          <p:cNvSpPr/>
          <p:nvPr/>
        </p:nvSpPr>
        <p:spPr>
          <a:xfrm>
            <a:off x="4904542" y="4418171"/>
            <a:ext cx="3257074"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For providing resources and facilities.</a:t>
            </a:r>
            <a:endParaRPr lang="en-US" sz="1700" dirty="0"/>
          </a:p>
        </p:txBody>
      </p:sp>
      <p:sp>
        <p:nvSpPr>
          <p:cNvPr id="11" name="Shape 8"/>
          <p:cNvSpPr/>
          <p:nvPr/>
        </p:nvSpPr>
        <p:spPr>
          <a:xfrm>
            <a:off x="758309" y="5908596"/>
            <a:ext cx="7627382" cy="1281232"/>
          </a:xfrm>
          <a:prstGeom prst="roundRect">
            <a:avLst>
              <a:gd name="adj" fmla="val 7102"/>
            </a:avLst>
          </a:prstGeom>
          <a:solidFill>
            <a:srgbClr val="D5DCF6"/>
          </a:solidFill>
          <a:ln w="7620">
            <a:solidFill>
              <a:srgbClr val="BBC2DC"/>
            </a:solidFill>
            <a:prstDash val="solid"/>
          </a:ln>
        </p:spPr>
      </p:sp>
      <p:sp>
        <p:nvSpPr>
          <p:cNvPr id="12" name="Text 9"/>
          <p:cNvSpPr/>
          <p:nvPr/>
        </p:nvSpPr>
        <p:spPr>
          <a:xfrm>
            <a:off x="982504" y="6132790"/>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Peers</a:t>
            </a:r>
            <a:endParaRPr lang="en-US" sz="2200" dirty="0"/>
          </a:p>
        </p:txBody>
      </p:sp>
      <p:sp>
        <p:nvSpPr>
          <p:cNvPr id="13" name="Text 10"/>
          <p:cNvSpPr/>
          <p:nvPr/>
        </p:nvSpPr>
        <p:spPr>
          <a:xfrm>
            <a:off x="982504" y="6618923"/>
            <a:ext cx="7178993"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For collaboration and feedback.</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729020"/>
            <a:ext cx="5701546"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Introduction</a:t>
            </a:r>
            <a:endParaRPr lang="en-US" sz="4450" dirty="0"/>
          </a:p>
        </p:txBody>
      </p:sp>
      <p:sp>
        <p:nvSpPr>
          <p:cNvPr id="4" name="Text 1"/>
          <p:cNvSpPr/>
          <p:nvPr/>
        </p:nvSpPr>
        <p:spPr>
          <a:xfrm>
            <a:off x="758309" y="1766649"/>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The Rock, Paper, Scissors game is a popular choice for simple yet engaging gameplay. This project aims to create a digital version of the game using Python, incorporating user interaction and a graphical interface.</a:t>
            </a:r>
            <a:endParaRPr lang="en-US" sz="1700" dirty="0"/>
          </a:p>
        </p:txBody>
      </p:sp>
      <p:sp>
        <p:nvSpPr>
          <p:cNvPr id="5" name="Shape 2"/>
          <p:cNvSpPr/>
          <p:nvPr/>
        </p:nvSpPr>
        <p:spPr>
          <a:xfrm>
            <a:off x="758309" y="3640931"/>
            <a:ext cx="487442" cy="487442"/>
          </a:xfrm>
          <a:prstGeom prst="roundRect">
            <a:avLst>
              <a:gd name="adj" fmla="val 18669"/>
            </a:avLst>
          </a:prstGeom>
          <a:solidFill>
            <a:srgbClr val="D5DCF6"/>
          </a:solidFill>
          <a:ln w="7620">
            <a:solidFill>
              <a:srgbClr val="BBC2DC"/>
            </a:solidFill>
            <a:prstDash val="solid"/>
          </a:ln>
        </p:spPr>
      </p:sp>
      <p:sp>
        <p:nvSpPr>
          <p:cNvPr id="6" name="Text 3"/>
          <p:cNvSpPr/>
          <p:nvPr/>
        </p:nvSpPr>
        <p:spPr>
          <a:xfrm>
            <a:off x="934760" y="3713559"/>
            <a:ext cx="134422"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1</a:t>
            </a:r>
            <a:endParaRPr lang="en-US" sz="2650" dirty="0"/>
          </a:p>
        </p:txBody>
      </p:sp>
      <p:sp>
        <p:nvSpPr>
          <p:cNvPr id="7" name="Text 4"/>
          <p:cNvSpPr/>
          <p:nvPr/>
        </p:nvSpPr>
        <p:spPr>
          <a:xfrm>
            <a:off x="1462326" y="3640931"/>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Gameplay</a:t>
            </a:r>
            <a:endParaRPr lang="en-US" sz="2200" dirty="0"/>
          </a:p>
        </p:txBody>
      </p:sp>
      <p:sp>
        <p:nvSpPr>
          <p:cNvPr id="8" name="Text 5"/>
          <p:cNvSpPr/>
          <p:nvPr/>
        </p:nvSpPr>
        <p:spPr>
          <a:xfrm>
            <a:off x="1462326" y="4127063"/>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The classic rock, paper, scissors rules apply: Rock beats Scissors, Scissors beats Paper, and Paper beats Rock.</a:t>
            </a:r>
            <a:endParaRPr lang="en-US" sz="1700" dirty="0"/>
          </a:p>
        </p:txBody>
      </p:sp>
      <p:sp>
        <p:nvSpPr>
          <p:cNvPr id="9" name="Shape 6"/>
          <p:cNvSpPr/>
          <p:nvPr/>
        </p:nvSpPr>
        <p:spPr>
          <a:xfrm>
            <a:off x="4680347" y="3640931"/>
            <a:ext cx="487442" cy="487442"/>
          </a:xfrm>
          <a:prstGeom prst="roundRect">
            <a:avLst>
              <a:gd name="adj" fmla="val 18669"/>
            </a:avLst>
          </a:prstGeom>
          <a:solidFill>
            <a:srgbClr val="D5DCF6"/>
          </a:solidFill>
          <a:ln w="7620">
            <a:solidFill>
              <a:srgbClr val="BBC2DC"/>
            </a:solidFill>
            <a:prstDash val="solid"/>
          </a:ln>
        </p:spPr>
      </p:sp>
      <p:sp>
        <p:nvSpPr>
          <p:cNvPr id="10" name="Text 7"/>
          <p:cNvSpPr/>
          <p:nvPr/>
        </p:nvSpPr>
        <p:spPr>
          <a:xfrm>
            <a:off x="4821912" y="3713559"/>
            <a:ext cx="204192"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2</a:t>
            </a:r>
            <a:endParaRPr lang="en-US" sz="2650" dirty="0"/>
          </a:p>
        </p:txBody>
      </p:sp>
      <p:sp>
        <p:nvSpPr>
          <p:cNvPr id="11" name="Text 8"/>
          <p:cNvSpPr/>
          <p:nvPr/>
        </p:nvSpPr>
        <p:spPr>
          <a:xfrm>
            <a:off x="5384363" y="3640931"/>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Interface</a:t>
            </a:r>
            <a:endParaRPr lang="en-US" sz="2200" dirty="0"/>
          </a:p>
        </p:txBody>
      </p:sp>
      <p:sp>
        <p:nvSpPr>
          <p:cNvPr id="12" name="Text 9"/>
          <p:cNvSpPr/>
          <p:nvPr/>
        </p:nvSpPr>
        <p:spPr>
          <a:xfrm>
            <a:off x="5384363" y="4127063"/>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 user-friendly graphical interface allows players to select their choices and view the results.</a:t>
            </a:r>
            <a:endParaRPr lang="en-US" sz="1700" dirty="0"/>
          </a:p>
        </p:txBody>
      </p:sp>
      <p:sp>
        <p:nvSpPr>
          <p:cNvPr id="13" name="Shape 10"/>
          <p:cNvSpPr/>
          <p:nvPr/>
        </p:nvSpPr>
        <p:spPr>
          <a:xfrm>
            <a:off x="758309" y="6320909"/>
            <a:ext cx="487442" cy="487442"/>
          </a:xfrm>
          <a:prstGeom prst="roundRect">
            <a:avLst>
              <a:gd name="adj" fmla="val 18669"/>
            </a:avLst>
          </a:prstGeom>
          <a:solidFill>
            <a:srgbClr val="D5DCF6"/>
          </a:solidFill>
          <a:ln w="7620">
            <a:solidFill>
              <a:srgbClr val="BBC2DC"/>
            </a:solidFill>
            <a:prstDash val="solid"/>
          </a:ln>
        </p:spPr>
      </p:sp>
      <p:sp>
        <p:nvSpPr>
          <p:cNvPr id="14" name="Text 11"/>
          <p:cNvSpPr/>
          <p:nvPr/>
        </p:nvSpPr>
        <p:spPr>
          <a:xfrm>
            <a:off x="899755" y="6393537"/>
            <a:ext cx="204549"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3</a:t>
            </a:r>
            <a:endParaRPr lang="en-US" sz="2650" dirty="0"/>
          </a:p>
        </p:txBody>
      </p:sp>
      <p:sp>
        <p:nvSpPr>
          <p:cNvPr id="15" name="Text 12"/>
          <p:cNvSpPr/>
          <p:nvPr/>
        </p:nvSpPr>
        <p:spPr>
          <a:xfrm>
            <a:off x="1462326" y="6320909"/>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Outcome</a:t>
            </a:r>
            <a:endParaRPr lang="en-US" sz="2200" dirty="0"/>
          </a:p>
        </p:txBody>
      </p:sp>
      <p:sp>
        <p:nvSpPr>
          <p:cNvPr id="16" name="Text 13"/>
          <p:cNvSpPr/>
          <p:nvPr/>
        </p:nvSpPr>
        <p:spPr>
          <a:xfrm>
            <a:off x="1462326" y="6807041"/>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The program determines the winner based on player choices and displays the result, fostering interactive gameplay.</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135" y="749141"/>
            <a:ext cx="6060877" cy="695325"/>
          </a:xfrm>
          <a:prstGeom prst="rect">
            <a:avLst/>
          </a:prstGeom>
          <a:noFill/>
          <a:ln/>
        </p:spPr>
        <p:txBody>
          <a:bodyPr wrap="none" lIns="0" tIns="0" rIns="0" bIns="0" rtlCol="0" anchor="t"/>
          <a:lstStyle/>
          <a:p>
            <a:pPr marL="0" indent="0">
              <a:lnSpc>
                <a:spcPts val="5450"/>
              </a:lnSpc>
              <a:buNone/>
            </a:pPr>
            <a:r>
              <a:rPr lang="en-US" sz="4350" dirty="0">
                <a:solidFill>
                  <a:srgbClr val="1F1E1E"/>
                </a:solidFill>
                <a:latin typeface="Alexandria Semi Bold" pitchFamily="34" charset="0"/>
                <a:ea typeface="Alexandria Semi Bold" pitchFamily="34" charset="-122"/>
                <a:cs typeface="Alexandria Semi Bold" pitchFamily="34" charset="-120"/>
              </a:rPr>
              <a:t>Objectives and Scope</a:t>
            </a:r>
            <a:endParaRPr lang="en-US" sz="4350" dirty="0"/>
          </a:p>
        </p:txBody>
      </p:sp>
      <p:sp>
        <p:nvSpPr>
          <p:cNvPr id="4" name="Text 1"/>
          <p:cNvSpPr/>
          <p:nvPr/>
        </p:nvSpPr>
        <p:spPr>
          <a:xfrm>
            <a:off x="6226135" y="1761530"/>
            <a:ext cx="7664529" cy="676275"/>
          </a:xfrm>
          <a:prstGeom prst="rect">
            <a:avLst/>
          </a:prstGeom>
          <a:noFill/>
          <a:ln/>
        </p:spPr>
        <p:txBody>
          <a:bodyPr wrap="square" lIns="0" tIns="0" rIns="0" bIns="0" rtlCol="0" anchor="t"/>
          <a:lstStyle/>
          <a:p>
            <a:pPr marL="0" indent="0">
              <a:lnSpc>
                <a:spcPts val="2650"/>
              </a:lnSpc>
              <a:buNone/>
            </a:pPr>
            <a:r>
              <a:rPr lang="en-US" sz="1650" dirty="0">
                <a:solidFill>
                  <a:srgbClr val="3B3535"/>
                </a:solidFill>
                <a:latin typeface="Sora Light" pitchFamily="34" charset="0"/>
                <a:ea typeface="Sora Light" pitchFamily="34" charset="-122"/>
                <a:cs typeface="Sora Light" pitchFamily="34" charset="-120"/>
              </a:rPr>
              <a:t>This project aims to develop a functional Rock, Paper, Scissors game with a user-friendly interface and straightforward gameplay.</a:t>
            </a:r>
            <a:endParaRPr lang="en-US" sz="1650" dirty="0"/>
          </a:p>
        </p:txBody>
      </p:sp>
      <p:sp>
        <p:nvSpPr>
          <p:cNvPr id="5" name="Shape 2"/>
          <p:cNvSpPr/>
          <p:nvPr/>
        </p:nvSpPr>
        <p:spPr>
          <a:xfrm>
            <a:off x="6531769" y="2675573"/>
            <a:ext cx="22860" cy="4804767"/>
          </a:xfrm>
          <a:prstGeom prst="roundRect">
            <a:avLst>
              <a:gd name="adj" fmla="val 388358"/>
            </a:avLst>
          </a:prstGeom>
          <a:solidFill>
            <a:srgbClr val="BBC2DC"/>
          </a:solidFill>
          <a:ln/>
        </p:spPr>
      </p:sp>
      <p:sp>
        <p:nvSpPr>
          <p:cNvPr id="6" name="Shape 3"/>
          <p:cNvSpPr/>
          <p:nvPr/>
        </p:nvSpPr>
        <p:spPr>
          <a:xfrm>
            <a:off x="6758107" y="3139678"/>
            <a:ext cx="739735" cy="22860"/>
          </a:xfrm>
          <a:prstGeom prst="roundRect">
            <a:avLst>
              <a:gd name="adj" fmla="val 388358"/>
            </a:avLst>
          </a:prstGeom>
          <a:solidFill>
            <a:srgbClr val="BBC2DC"/>
          </a:solidFill>
          <a:ln/>
        </p:spPr>
      </p:sp>
      <p:sp>
        <p:nvSpPr>
          <p:cNvPr id="7" name="Shape 4"/>
          <p:cNvSpPr/>
          <p:nvPr/>
        </p:nvSpPr>
        <p:spPr>
          <a:xfrm>
            <a:off x="6305431" y="2913340"/>
            <a:ext cx="475536" cy="475536"/>
          </a:xfrm>
          <a:prstGeom prst="roundRect">
            <a:avLst>
              <a:gd name="adj" fmla="val 18669"/>
            </a:avLst>
          </a:prstGeom>
          <a:solidFill>
            <a:srgbClr val="D5DCF6"/>
          </a:solidFill>
          <a:ln w="7620">
            <a:solidFill>
              <a:srgbClr val="BBC2DC"/>
            </a:solidFill>
            <a:prstDash val="solid"/>
          </a:ln>
        </p:spPr>
      </p:sp>
      <p:sp>
        <p:nvSpPr>
          <p:cNvPr id="8" name="Text 5"/>
          <p:cNvSpPr/>
          <p:nvPr/>
        </p:nvSpPr>
        <p:spPr>
          <a:xfrm>
            <a:off x="6477595" y="2984183"/>
            <a:ext cx="131207" cy="333732"/>
          </a:xfrm>
          <a:prstGeom prst="rect">
            <a:avLst/>
          </a:prstGeom>
          <a:noFill/>
          <a:ln/>
        </p:spPr>
        <p:txBody>
          <a:bodyPr wrap="none" lIns="0" tIns="0" rIns="0" bIns="0" rtlCol="0" anchor="t"/>
          <a:lstStyle/>
          <a:p>
            <a:pPr marL="0" indent="0" algn="ctr">
              <a:lnSpc>
                <a:spcPts val="2600"/>
              </a:lnSpc>
              <a:buNone/>
            </a:pPr>
            <a:r>
              <a:rPr lang="en-US" sz="2600" dirty="0">
                <a:solidFill>
                  <a:srgbClr val="3B3535"/>
                </a:solidFill>
                <a:latin typeface="Alexandria Semi Bold" pitchFamily="34" charset="0"/>
                <a:ea typeface="Alexandria Semi Bold" pitchFamily="34" charset="-122"/>
                <a:cs typeface="Alexandria Semi Bold" pitchFamily="34" charset="-120"/>
              </a:rPr>
              <a:t>1</a:t>
            </a:r>
            <a:endParaRPr lang="en-US" sz="2600" dirty="0"/>
          </a:p>
        </p:txBody>
      </p:sp>
      <p:sp>
        <p:nvSpPr>
          <p:cNvPr id="9" name="Text 6"/>
          <p:cNvSpPr/>
          <p:nvPr/>
        </p:nvSpPr>
        <p:spPr>
          <a:xfrm>
            <a:off x="7705725" y="2886908"/>
            <a:ext cx="2781181" cy="34766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User Interaction</a:t>
            </a:r>
            <a:endParaRPr lang="en-US" sz="2150" dirty="0"/>
          </a:p>
        </p:txBody>
      </p:sp>
      <p:sp>
        <p:nvSpPr>
          <p:cNvPr id="10" name="Text 7"/>
          <p:cNvSpPr/>
          <p:nvPr/>
        </p:nvSpPr>
        <p:spPr>
          <a:xfrm>
            <a:off x="7705725" y="3361373"/>
            <a:ext cx="6184940" cy="338138"/>
          </a:xfrm>
          <a:prstGeom prst="rect">
            <a:avLst/>
          </a:prstGeom>
          <a:noFill/>
          <a:ln/>
        </p:spPr>
        <p:txBody>
          <a:bodyPr wrap="non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Allow users to select their choices through the interface.</a:t>
            </a:r>
            <a:endParaRPr lang="en-US" sz="1650" dirty="0"/>
          </a:p>
        </p:txBody>
      </p:sp>
      <p:sp>
        <p:nvSpPr>
          <p:cNvPr id="11" name="Shape 8"/>
          <p:cNvSpPr/>
          <p:nvPr/>
        </p:nvSpPr>
        <p:spPr>
          <a:xfrm>
            <a:off x="6758107" y="4586288"/>
            <a:ext cx="739735" cy="22860"/>
          </a:xfrm>
          <a:prstGeom prst="roundRect">
            <a:avLst>
              <a:gd name="adj" fmla="val 388358"/>
            </a:avLst>
          </a:prstGeom>
          <a:solidFill>
            <a:srgbClr val="BBC2DC"/>
          </a:solidFill>
          <a:ln/>
        </p:spPr>
      </p:sp>
      <p:sp>
        <p:nvSpPr>
          <p:cNvPr id="12" name="Shape 9"/>
          <p:cNvSpPr/>
          <p:nvPr/>
        </p:nvSpPr>
        <p:spPr>
          <a:xfrm>
            <a:off x="6305431" y="4359950"/>
            <a:ext cx="475536" cy="475536"/>
          </a:xfrm>
          <a:prstGeom prst="roundRect">
            <a:avLst>
              <a:gd name="adj" fmla="val 18669"/>
            </a:avLst>
          </a:prstGeom>
          <a:solidFill>
            <a:srgbClr val="D5DCF6"/>
          </a:solidFill>
          <a:ln w="7620">
            <a:solidFill>
              <a:srgbClr val="BBC2DC"/>
            </a:solidFill>
            <a:prstDash val="solid"/>
          </a:ln>
        </p:spPr>
      </p:sp>
      <p:sp>
        <p:nvSpPr>
          <p:cNvPr id="13" name="Text 10"/>
          <p:cNvSpPr/>
          <p:nvPr/>
        </p:nvSpPr>
        <p:spPr>
          <a:xfrm>
            <a:off x="6443543" y="4430792"/>
            <a:ext cx="199192" cy="333732"/>
          </a:xfrm>
          <a:prstGeom prst="rect">
            <a:avLst/>
          </a:prstGeom>
          <a:noFill/>
          <a:ln/>
        </p:spPr>
        <p:txBody>
          <a:bodyPr wrap="none" lIns="0" tIns="0" rIns="0" bIns="0" rtlCol="0" anchor="t"/>
          <a:lstStyle/>
          <a:p>
            <a:pPr marL="0" indent="0" algn="ctr">
              <a:lnSpc>
                <a:spcPts val="2600"/>
              </a:lnSpc>
              <a:buNone/>
            </a:pPr>
            <a:r>
              <a:rPr lang="en-US" sz="2600" dirty="0">
                <a:solidFill>
                  <a:srgbClr val="3B3535"/>
                </a:solidFill>
                <a:latin typeface="Alexandria Semi Bold" pitchFamily="34" charset="0"/>
                <a:ea typeface="Alexandria Semi Bold" pitchFamily="34" charset="-122"/>
                <a:cs typeface="Alexandria Semi Bold" pitchFamily="34" charset="-120"/>
              </a:rPr>
              <a:t>2</a:t>
            </a:r>
            <a:endParaRPr lang="en-US" sz="2600" dirty="0"/>
          </a:p>
        </p:txBody>
      </p:sp>
      <p:sp>
        <p:nvSpPr>
          <p:cNvPr id="14" name="Text 11"/>
          <p:cNvSpPr/>
          <p:nvPr/>
        </p:nvSpPr>
        <p:spPr>
          <a:xfrm>
            <a:off x="7705725" y="4333518"/>
            <a:ext cx="2781181" cy="34766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Game Logic</a:t>
            </a:r>
            <a:endParaRPr lang="en-US" sz="2150" dirty="0"/>
          </a:p>
        </p:txBody>
      </p:sp>
      <p:sp>
        <p:nvSpPr>
          <p:cNvPr id="15" name="Text 12"/>
          <p:cNvSpPr/>
          <p:nvPr/>
        </p:nvSpPr>
        <p:spPr>
          <a:xfrm>
            <a:off x="7705725" y="4807982"/>
            <a:ext cx="6184940" cy="676275"/>
          </a:xfrm>
          <a:prstGeom prst="rect">
            <a:avLst/>
          </a:prstGeom>
          <a:noFill/>
          <a:ln/>
        </p:spPr>
        <p:txBody>
          <a:bodyPr wrap="squar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Implement the game's logic to determine the winner based on choices.</a:t>
            </a:r>
            <a:endParaRPr lang="en-US" sz="1650" dirty="0"/>
          </a:p>
        </p:txBody>
      </p:sp>
      <p:sp>
        <p:nvSpPr>
          <p:cNvPr id="16" name="Shape 13"/>
          <p:cNvSpPr/>
          <p:nvPr/>
        </p:nvSpPr>
        <p:spPr>
          <a:xfrm>
            <a:off x="6758107" y="6371034"/>
            <a:ext cx="739735" cy="22860"/>
          </a:xfrm>
          <a:prstGeom prst="roundRect">
            <a:avLst>
              <a:gd name="adj" fmla="val 388358"/>
            </a:avLst>
          </a:prstGeom>
          <a:solidFill>
            <a:srgbClr val="BBC2DC"/>
          </a:solidFill>
          <a:ln/>
        </p:spPr>
      </p:sp>
      <p:sp>
        <p:nvSpPr>
          <p:cNvPr id="17" name="Shape 14"/>
          <p:cNvSpPr/>
          <p:nvPr/>
        </p:nvSpPr>
        <p:spPr>
          <a:xfrm>
            <a:off x="6305431" y="6144697"/>
            <a:ext cx="475536" cy="475536"/>
          </a:xfrm>
          <a:prstGeom prst="roundRect">
            <a:avLst>
              <a:gd name="adj" fmla="val 18669"/>
            </a:avLst>
          </a:prstGeom>
          <a:solidFill>
            <a:srgbClr val="D5DCF6"/>
          </a:solidFill>
          <a:ln w="7620">
            <a:solidFill>
              <a:srgbClr val="BBC2DC"/>
            </a:solidFill>
            <a:prstDash val="solid"/>
          </a:ln>
        </p:spPr>
      </p:sp>
      <p:sp>
        <p:nvSpPr>
          <p:cNvPr id="18" name="Text 15"/>
          <p:cNvSpPr/>
          <p:nvPr/>
        </p:nvSpPr>
        <p:spPr>
          <a:xfrm>
            <a:off x="6443424" y="6215539"/>
            <a:ext cx="199549" cy="333732"/>
          </a:xfrm>
          <a:prstGeom prst="rect">
            <a:avLst/>
          </a:prstGeom>
          <a:noFill/>
          <a:ln/>
        </p:spPr>
        <p:txBody>
          <a:bodyPr wrap="none" lIns="0" tIns="0" rIns="0" bIns="0" rtlCol="0" anchor="t"/>
          <a:lstStyle/>
          <a:p>
            <a:pPr marL="0" indent="0" algn="ctr">
              <a:lnSpc>
                <a:spcPts val="2600"/>
              </a:lnSpc>
              <a:buNone/>
            </a:pPr>
            <a:r>
              <a:rPr lang="en-US" sz="2600" dirty="0">
                <a:solidFill>
                  <a:srgbClr val="3B3535"/>
                </a:solidFill>
                <a:latin typeface="Alexandria Semi Bold" pitchFamily="34" charset="0"/>
                <a:ea typeface="Alexandria Semi Bold" pitchFamily="34" charset="-122"/>
                <a:cs typeface="Alexandria Semi Bold" pitchFamily="34" charset="-120"/>
              </a:rPr>
              <a:t>3</a:t>
            </a:r>
            <a:endParaRPr lang="en-US" sz="2600" dirty="0"/>
          </a:p>
        </p:txBody>
      </p:sp>
      <p:sp>
        <p:nvSpPr>
          <p:cNvPr id="19" name="Text 16"/>
          <p:cNvSpPr/>
          <p:nvPr/>
        </p:nvSpPr>
        <p:spPr>
          <a:xfrm>
            <a:off x="7705725" y="6118265"/>
            <a:ext cx="2781181" cy="34766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Alexandria Semi Bold" pitchFamily="34" charset="0"/>
                <a:ea typeface="Alexandria Semi Bold" pitchFamily="34" charset="-122"/>
                <a:cs typeface="Alexandria Semi Bold" pitchFamily="34" charset="-120"/>
              </a:rPr>
              <a:t>Result Display</a:t>
            </a:r>
            <a:endParaRPr lang="en-US" sz="2150" dirty="0"/>
          </a:p>
        </p:txBody>
      </p:sp>
      <p:sp>
        <p:nvSpPr>
          <p:cNvPr id="20" name="Text 17"/>
          <p:cNvSpPr/>
          <p:nvPr/>
        </p:nvSpPr>
        <p:spPr>
          <a:xfrm>
            <a:off x="7705725" y="6592729"/>
            <a:ext cx="6184940" cy="676275"/>
          </a:xfrm>
          <a:prstGeom prst="rect">
            <a:avLst/>
          </a:prstGeom>
          <a:noFill/>
          <a:ln/>
        </p:spPr>
        <p:txBody>
          <a:bodyPr wrap="square" lIns="0" tIns="0" rIns="0" bIns="0" rtlCol="0" anchor="t"/>
          <a:lstStyle/>
          <a:p>
            <a:pPr marL="0" indent="0" algn="l">
              <a:lnSpc>
                <a:spcPts val="2650"/>
              </a:lnSpc>
              <a:buNone/>
            </a:pPr>
            <a:r>
              <a:rPr lang="en-US" sz="1650" dirty="0">
                <a:solidFill>
                  <a:srgbClr val="3B3535"/>
                </a:solidFill>
                <a:latin typeface="Sora Light" pitchFamily="34" charset="0"/>
                <a:ea typeface="Sora Light" pitchFamily="34" charset="-122"/>
                <a:cs typeface="Sora Light" pitchFamily="34" charset="-120"/>
              </a:rPr>
              <a:t>Display the outcome of each round, indicating the winner or a tie.</a:t>
            </a:r>
            <a:endParaRPr lang="en-US" sz="1650" dirty="0"/>
          </a:p>
        </p:txBody>
      </p:sp>
      <p:sp>
        <p:nvSpPr>
          <p:cNvPr id="21" name="Rectangle 20">
            <a:extLst>
              <a:ext uri="{FF2B5EF4-FFF2-40B4-BE49-F238E27FC236}">
                <a16:creationId xmlns:a16="http://schemas.microsoft.com/office/drawing/2014/main" id="{0DC77F6C-FFFC-F146-4E12-74F4419FF2F7}"/>
              </a:ext>
            </a:extLst>
          </p:cNvPr>
          <p:cNvSpPr/>
          <p:nvPr/>
        </p:nvSpPr>
        <p:spPr>
          <a:xfrm>
            <a:off x="12759655" y="7776594"/>
            <a:ext cx="1879134" cy="4530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02951"/>
            <a:ext cx="5701546"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Application Tools</a:t>
            </a:r>
            <a:endParaRPr lang="en-US" sz="4450" dirty="0"/>
          </a:p>
        </p:txBody>
      </p:sp>
      <p:sp>
        <p:nvSpPr>
          <p:cNvPr id="4" name="Text 1"/>
          <p:cNvSpPr/>
          <p:nvPr/>
        </p:nvSpPr>
        <p:spPr>
          <a:xfrm>
            <a:off x="758309" y="2740581"/>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The project utilizes Python as the primary programming language, leveraging its libraries for graphical interface development, random number generation, and application packaging.</a:t>
            </a:r>
            <a:endParaRPr lang="en-US" sz="1700" dirty="0"/>
          </a:p>
        </p:txBody>
      </p:sp>
      <p:sp>
        <p:nvSpPr>
          <p:cNvPr id="5" name="Shape 2"/>
          <p:cNvSpPr/>
          <p:nvPr/>
        </p:nvSpPr>
        <p:spPr>
          <a:xfrm>
            <a:off x="758309" y="4024432"/>
            <a:ext cx="7627382" cy="2502218"/>
          </a:xfrm>
          <a:prstGeom prst="roundRect">
            <a:avLst>
              <a:gd name="adj" fmla="val 3637"/>
            </a:avLst>
          </a:prstGeom>
          <a:noFill/>
          <a:ln w="7620">
            <a:solidFill>
              <a:srgbClr val="000000">
                <a:alpha val="8000"/>
              </a:srgbClr>
            </a:solidFill>
            <a:prstDash val="solid"/>
          </a:ln>
        </p:spPr>
      </p:sp>
      <p:sp>
        <p:nvSpPr>
          <p:cNvPr id="6" name="Shape 3"/>
          <p:cNvSpPr/>
          <p:nvPr/>
        </p:nvSpPr>
        <p:spPr>
          <a:xfrm>
            <a:off x="765929" y="4032052"/>
            <a:ext cx="7612142" cy="621744"/>
          </a:xfrm>
          <a:prstGeom prst="rect">
            <a:avLst/>
          </a:prstGeom>
          <a:solidFill>
            <a:srgbClr val="FFFFFF">
              <a:alpha val="4000"/>
            </a:srgbClr>
          </a:solidFill>
          <a:ln/>
        </p:spPr>
      </p:sp>
      <p:sp>
        <p:nvSpPr>
          <p:cNvPr id="7" name="Text 4"/>
          <p:cNvSpPr/>
          <p:nvPr/>
        </p:nvSpPr>
        <p:spPr>
          <a:xfrm>
            <a:off x="982504" y="4169569"/>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Programming Language</a:t>
            </a:r>
            <a:endParaRPr lang="en-US" sz="1700" dirty="0"/>
          </a:p>
        </p:txBody>
      </p:sp>
      <p:sp>
        <p:nvSpPr>
          <p:cNvPr id="8" name="Text 5"/>
          <p:cNvSpPr/>
          <p:nvPr/>
        </p:nvSpPr>
        <p:spPr>
          <a:xfrm>
            <a:off x="4792385" y="4169569"/>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Python</a:t>
            </a:r>
            <a:endParaRPr lang="en-US" sz="1700" dirty="0"/>
          </a:p>
        </p:txBody>
      </p:sp>
      <p:sp>
        <p:nvSpPr>
          <p:cNvPr id="9" name="Shape 6"/>
          <p:cNvSpPr/>
          <p:nvPr/>
        </p:nvSpPr>
        <p:spPr>
          <a:xfrm>
            <a:off x="765929" y="4653796"/>
            <a:ext cx="7612142" cy="621744"/>
          </a:xfrm>
          <a:prstGeom prst="rect">
            <a:avLst/>
          </a:prstGeom>
          <a:solidFill>
            <a:srgbClr val="000000">
              <a:alpha val="4000"/>
            </a:srgbClr>
          </a:solidFill>
          <a:ln/>
        </p:spPr>
      </p:sp>
      <p:sp>
        <p:nvSpPr>
          <p:cNvPr id="10" name="Text 7"/>
          <p:cNvSpPr/>
          <p:nvPr/>
        </p:nvSpPr>
        <p:spPr>
          <a:xfrm>
            <a:off x="982504" y="4791313"/>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GUI Library</a:t>
            </a:r>
            <a:endParaRPr lang="en-US" sz="1700" dirty="0"/>
          </a:p>
        </p:txBody>
      </p:sp>
      <p:sp>
        <p:nvSpPr>
          <p:cNvPr id="11" name="Text 8"/>
          <p:cNvSpPr/>
          <p:nvPr/>
        </p:nvSpPr>
        <p:spPr>
          <a:xfrm>
            <a:off x="4792385" y="4791313"/>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tkinter</a:t>
            </a:r>
            <a:endParaRPr lang="en-US" sz="1700" dirty="0"/>
          </a:p>
        </p:txBody>
      </p:sp>
      <p:sp>
        <p:nvSpPr>
          <p:cNvPr id="12" name="Shape 9"/>
          <p:cNvSpPr/>
          <p:nvPr/>
        </p:nvSpPr>
        <p:spPr>
          <a:xfrm>
            <a:off x="765929" y="5275540"/>
            <a:ext cx="7612142" cy="621744"/>
          </a:xfrm>
          <a:prstGeom prst="rect">
            <a:avLst/>
          </a:prstGeom>
          <a:solidFill>
            <a:srgbClr val="FFFFFF">
              <a:alpha val="4000"/>
            </a:srgbClr>
          </a:solidFill>
          <a:ln/>
        </p:spPr>
      </p:sp>
      <p:sp>
        <p:nvSpPr>
          <p:cNvPr id="13" name="Text 10"/>
          <p:cNvSpPr/>
          <p:nvPr/>
        </p:nvSpPr>
        <p:spPr>
          <a:xfrm>
            <a:off x="982504" y="5413058"/>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Random Number Generator</a:t>
            </a:r>
            <a:endParaRPr lang="en-US" sz="1700" dirty="0"/>
          </a:p>
        </p:txBody>
      </p:sp>
      <p:sp>
        <p:nvSpPr>
          <p:cNvPr id="14" name="Text 11"/>
          <p:cNvSpPr/>
          <p:nvPr/>
        </p:nvSpPr>
        <p:spPr>
          <a:xfrm>
            <a:off x="4792385" y="5413058"/>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random</a:t>
            </a:r>
            <a:endParaRPr lang="en-US" sz="1700" dirty="0"/>
          </a:p>
        </p:txBody>
      </p:sp>
      <p:sp>
        <p:nvSpPr>
          <p:cNvPr id="15" name="Shape 12"/>
          <p:cNvSpPr/>
          <p:nvPr/>
        </p:nvSpPr>
        <p:spPr>
          <a:xfrm>
            <a:off x="765929" y="5897285"/>
            <a:ext cx="7612142" cy="621744"/>
          </a:xfrm>
          <a:prstGeom prst="rect">
            <a:avLst/>
          </a:prstGeom>
          <a:solidFill>
            <a:srgbClr val="000000">
              <a:alpha val="4000"/>
            </a:srgbClr>
          </a:solidFill>
          <a:ln/>
        </p:spPr>
      </p:sp>
      <p:sp>
        <p:nvSpPr>
          <p:cNvPr id="16" name="Text 13"/>
          <p:cNvSpPr/>
          <p:nvPr/>
        </p:nvSpPr>
        <p:spPr>
          <a:xfrm>
            <a:off x="982504" y="6034802"/>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Application Packaging</a:t>
            </a:r>
            <a:endParaRPr lang="en-US" sz="1700" dirty="0"/>
          </a:p>
        </p:txBody>
      </p:sp>
      <p:sp>
        <p:nvSpPr>
          <p:cNvPr id="17" name="Text 14"/>
          <p:cNvSpPr/>
          <p:nvPr/>
        </p:nvSpPr>
        <p:spPr>
          <a:xfrm>
            <a:off x="4792385" y="6034802"/>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PyInstaller</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060972"/>
            <a:ext cx="5701546"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Project Design</a:t>
            </a:r>
            <a:endParaRPr lang="en-US" sz="4450" dirty="0"/>
          </a:p>
        </p:txBody>
      </p:sp>
      <p:sp>
        <p:nvSpPr>
          <p:cNvPr id="3" name="Text 1"/>
          <p:cNvSpPr/>
          <p:nvPr/>
        </p:nvSpPr>
        <p:spPr>
          <a:xfrm>
            <a:off x="758309" y="3206948"/>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The project follows a modular design, separating the game's functionality into distinct modules for enhanced organization and maintainability.</a:t>
            </a:r>
            <a:endParaRPr lang="en-US" sz="1700" dirty="0"/>
          </a:p>
        </p:txBody>
      </p:sp>
      <p:sp>
        <p:nvSpPr>
          <p:cNvPr id="4" name="Text 2"/>
          <p:cNvSpPr/>
          <p:nvPr/>
        </p:nvSpPr>
        <p:spPr>
          <a:xfrm>
            <a:off x="758309" y="436066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GUI Module</a:t>
            </a:r>
            <a:endParaRPr lang="en-US" sz="2200" dirty="0"/>
          </a:p>
        </p:txBody>
      </p:sp>
      <p:sp>
        <p:nvSpPr>
          <p:cNvPr id="5" name="Text 3"/>
          <p:cNvSpPr/>
          <p:nvPr/>
        </p:nvSpPr>
        <p:spPr>
          <a:xfrm>
            <a:off x="758309" y="4933474"/>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Manages the user interface, providing buttons for choices and displaying results.</a:t>
            </a:r>
            <a:endParaRPr lang="en-US" sz="1700" dirty="0"/>
          </a:p>
        </p:txBody>
      </p:sp>
      <p:sp>
        <p:nvSpPr>
          <p:cNvPr id="6" name="Text 4"/>
          <p:cNvSpPr/>
          <p:nvPr/>
        </p:nvSpPr>
        <p:spPr>
          <a:xfrm>
            <a:off x="5312926" y="436066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Logic Module</a:t>
            </a:r>
            <a:endParaRPr lang="en-US" sz="2200" dirty="0"/>
          </a:p>
        </p:txBody>
      </p:sp>
      <p:sp>
        <p:nvSpPr>
          <p:cNvPr id="7" name="Text 5"/>
          <p:cNvSpPr/>
          <p:nvPr/>
        </p:nvSpPr>
        <p:spPr>
          <a:xfrm>
            <a:off x="5312926" y="4933474"/>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Implements the game's rules, determining the winner based on player choices.</a:t>
            </a:r>
            <a:endParaRPr lang="en-US" sz="1700" dirty="0"/>
          </a:p>
        </p:txBody>
      </p:sp>
      <p:sp>
        <p:nvSpPr>
          <p:cNvPr id="8" name="Text 6"/>
          <p:cNvSpPr/>
          <p:nvPr/>
        </p:nvSpPr>
        <p:spPr>
          <a:xfrm>
            <a:off x="9867543" y="436066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Control Module</a:t>
            </a:r>
            <a:endParaRPr lang="en-US" sz="2200" dirty="0"/>
          </a:p>
        </p:txBody>
      </p:sp>
      <p:sp>
        <p:nvSpPr>
          <p:cNvPr id="9" name="Text 7"/>
          <p:cNvSpPr/>
          <p:nvPr/>
        </p:nvSpPr>
        <p:spPr>
          <a:xfrm>
            <a:off x="9867543" y="4933474"/>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Coordinates communication and data flow between the GUI and logic modules.</a:t>
            </a:r>
            <a:endParaRPr lang="en-US" sz="1700" dirty="0"/>
          </a:p>
        </p:txBody>
      </p:sp>
      <p:sp>
        <p:nvSpPr>
          <p:cNvPr id="10" name="Rectangle 9">
            <a:extLst>
              <a:ext uri="{FF2B5EF4-FFF2-40B4-BE49-F238E27FC236}">
                <a16:creationId xmlns:a16="http://schemas.microsoft.com/office/drawing/2014/main" id="{5A444407-4B8C-44DD-7C01-7FDBC452887A}"/>
              </a:ext>
            </a:extLst>
          </p:cNvPr>
          <p:cNvSpPr/>
          <p:nvPr/>
        </p:nvSpPr>
        <p:spPr>
          <a:xfrm>
            <a:off x="12751266" y="7776594"/>
            <a:ext cx="1879134" cy="4530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7815" y="485656"/>
            <a:ext cx="4645938" cy="580668"/>
          </a:xfrm>
          <a:prstGeom prst="rect">
            <a:avLst/>
          </a:prstGeom>
          <a:noFill/>
          <a:ln/>
        </p:spPr>
        <p:txBody>
          <a:bodyPr wrap="none" lIns="0" tIns="0" rIns="0" bIns="0" rtlCol="0" anchor="t"/>
          <a:lstStyle/>
          <a:p>
            <a:pPr marL="0" indent="0">
              <a:lnSpc>
                <a:spcPts val="4550"/>
              </a:lnSpc>
              <a:buNone/>
            </a:pPr>
            <a:r>
              <a:rPr lang="en-US" sz="3650" dirty="0">
                <a:solidFill>
                  <a:srgbClr val="1F1E1E"/>
                </a:solidFill>
                <a:latin typeface="Alexandria Semi Bold" pitchFamily="34" charset="0"/>
                <a:ea typeface="Alexandria Semi Bold" pitchFamily="34" charset="-122"/>
                <a:cs typeface="Alexandria Semi Bold" pitchFamily="34" charset="-120"/>
              </a:rPr>
              <a:t>Flowchart</a:t>
            </a:r>
            <a:endParaRPr lang="en-US" sz="3650" dirty="0"/>
          </a:p>
        </p:txBody>
      </p:sp>
      <p:sp>
        <p:nvSpPr>
          <p:cNvPr id="4" name="Text 1"/>
          <p:cNvSpPr/>
          <p:nvPr/>
        </p:nvSpPr>
        <p:spPr>
          <a:xfrm>
            <a:off x="617815" y="1331119"/>
            <a:ext cx="7908369" cy="564833"/>
          </a:xfrm>
          <a:prstGeom prst="rect">
            <a:avLst/>
          </a:prstGeom>
          <a:noFill/>
          <a:ln/>
        </p:spPr>
        <p:txBody>
          <a:bodyPr wrap="square" lIns="0" tIns="0" rIns="0" bIns="0" rtlCol="0" anchor="t"/>
          <a:lstStyle/>
          <a:p>
            <a:pPr marL="0" indent="0">
              <a:lnSpc>
                <a:spcPts val="2200"/>
              </a:lnSpc>
              <a:buNone/>
            </a:pPr>
            <a:r>
              <a:rPr lang="en-US" sz="1350" dirty="0">
                <a:solidFill>
                  <a:srgbClr val="3B3535"/>
                </a:solidFill>
                <a:latin typeface="Sora Light" pitchFamily="34" charset="0"/>
                <a:ea typeface="Sora Light" pitchFamily="34" charset="-122"/>
                <a:cs typeface="Sora Light" pitchFamily="34" charset="-120"/>
              </a:rPr>
              <a:t>The flowchart visually represents the program's execution, outlining the steps involved in each round of the game.</a:t>
            </a:r>
            <a:endParaRPr lang="en-US" sz="1350" dirty="0"/>
          </a:p>
        </p:txBody>
      </p:sp>
      <p:pic>
        <p:nvPicPr>
          <p:cNvPr id="5" name="Image 1" descr="preencoded.png"/>
          <p:cNvPicPr>
            <a:picLocks noChangeAspect="1"/>
          </p:cNvPicPr>
          <p:nvPr/>
        </p:nvPicPr>
        <p:blipFill>
          <a:blip r:embed="rId4"/>
          <a:stretch>
            <a:fillRect/>
          </a:stretch>
        </p:blipFill>
        <p:spPr>
          <a:xfrm>
            <a:off x="617815" y="2094547"/>
            <a:ext cx="882729" cy="1412319"/>
          </a:xfrm>
          <a:prstGeom prst="rect">
            <a:avLst/>
          </a:prstGeom>
        </p:spPr>
      </p:pic>
      <p:sp>
        <p:nvSpPr>
          <p:cNvPr id="6" name="Text 2"/>
          <p:cNvSpPr/>
          <p:nvPr/>
        </p:nvSpPr>
        <p:spPr>
          <a:xfrm>
            <a:off x="1765340" y="2270998"/>
            <a:ext cx="2322909" cy="290274"/>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User Input</a:t>
            </a:r>
            <a:endParaRPr lang="en-US" sz="1800" dirty="0"/>
          </a:p>
        </p:txBody>
      </p:sp>
      <p:sp>
        <p:nvSpPr>
          <p:cNvPr id="7" name="Text 3"/>
          <p:cNvSpPr/>
          <p:nvPr/>
        </p:nvSpPr>
        <p:spPr>
          <a:xfrm>
            <a:off x="1765340" y="2667119"/>
            <a:ext cx="6760845" cy="282416"/>
          </a:xfrm>
          <a:prstGeom prst="rect">
            <a:avLst/>
          </a:prstGeom>
          <a:noFill/>
          <a:ln/>
        </p:spPr>
        <p:txBody>
          <a:bodyPr wrap="non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The player selects their choice (Rock, Paper, or Scissors) using the GUI.</a:t>
            </a:r>
            <a:endParaRPr lang="en-US" sz="1350" dirty="0"/>
          </a:p>
        </p:txBody>
      </p:sp>
      <p:pic>
        <p:nvPicPr>
          <p:cNvPr id="8" name="Image 2" descr="preencoded.png"/>
          <p:cNvPicPr>
            <a:picLocks noChangeAspect="1"/>
          </p:cNvPicPr>
          <p:nvPr/>
        </p:nvPicPr>
        <p:blipFill>
          <a:blip r:embed="rId5"/>
          <a:stretch>
            <a:fillRect/>
          </a:stretch>
        </p:blipFill>
        <p:spPr>
          <a:xfrm>
            <a:off x="617815" y="3506867"/>
            <a:ext cx="882729" cy="1412319"/>
          </a:xfrm>
          <a:prstGeom prst="rect">
            <a:avLst/>
          </a:prstGeom>
        </p:spPr>
      </p:pic>
      <p:sp>
        <p:nvSpPr>
          <p:cNvPr id="9" name="Text 4"/>
          <p:cNvSpPr/>
          <p:nvPr/>
        </p:nvSpPr>
        <p:spPr>
          <a:xfrm>
            <a:off x="1765340" y="3683317"/>
            <a:ext cx="2322909" cy="290274"/>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Computer Choice</a:t>
            </a:r>
            <a:endParaRPr lang="en-US" sz="1800" dirty="0"/>
          </a:p>
        </p:txBody>
      </p:sp>
      <p:sp>
        <p:nvSpPr>
          <p:cNvPr id="10" name="Text 5"/>
          <p:cNvSpPr/>
          <p:nvPr/>
        </p:nvSpPr>
        <p:spPr>
          <a:xfrm>
            <a:off x="1765340" y="4079438"/>
            <a:ext cx="6760845" cy="282416"/>
          </a:xfrm>
          <a:prstGeom prst="rect">
            <a:avLst/>
          </a:prstGeom>
          <a:noFill/>
          <a:ln/>
        </p:spPr>
        <p:txBody>
          <a:bodyPr wrap="non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The program generates a random choice for the computer opponent.</a:t>
            </a:r>
            <a:endParaRPr lang="en-US" sz="1350" dirty="0"/>
          </a:p>
        </p:txBody>
      </p:sp>
      <p:pic>
        <p:nvPicPr>
          <p:cNvPr id="11" name="Image 3" descr="preencoded.png"/>
          <p:cNvPicPr>
            <a:picLocks noChangeAspect="1"/>
          </p:cNvPicPr>
          <p:nvPr/>
        </p:nvPicPr>
        <p:blipFill>
          <a:blip r:embed="rId6"/>
          <a:stretch>
            <a:fillRect/>
          </a:stretch>
        </p:blipFill>
        <p:spPr>
          <a:xfrm>
            <a:off x="617815" y="4919186"/>
            <a:ext cx="882729" cy="1412319"/>
          </a:xfrm>
          <a:prstGeom prst="rect">
            <a:avLst/>
          </a:prstGeom>
        </p:spPr>
      </p:pic>
      <p:sp>
        <p:nvSpPr>
          <p:cNvPr id="12" name="Text 6"/>
          <p:cNvSpPr/>
          <p:nvPr/>
        </p:nvSpPr>
        <p:spPr>
          <a:xfrm>
            <a:off x="1765340" y="5095637"/>
            <a:ext cx="2660333" cy="290274"/>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Winner Determination</a:t>
            </a:r>
            <a:endParaRPr lang="en-US" sz="1800" dirty="0"/>
          </a:p>
        </p:txBody>
      </p:sp>
      <p:sp>
        <p:nvSpPr>
          <p:cNvPr id="13" name="Text 7"/>
          <p:cNvSpPr/>
          <p:nvPr/>
        </p:nvSpPr>
        <p:spPr>
          <a:xfrm>
            <a:off x="1765340" y="5491758"/>
            <a:ext cx="6760845" cy="282416"/>
          </a:xfrm>
          <a:prstGeom prst="rect">
            <a:avLst/>
          </a:prstGeom>
          <a:noFill/>
          <a:ln/>
        </p:spPr>
        <p:txBody>
          <a:bodyPr wrap="non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The game logic determines the winner based on both choices.</a:t>
            </a:r>
            <a:endParaRPr lang="en-US" sz="1350" dirty="0"/>
          </a:p>
        </p:txBody>
      </p:sp>
      <p:pic>
        <p:nvPicPr>
          <p:cNvPr id="14" name="Image 4" descr="preencoded.png"/>
          <p:cNvPicPr>
            <a:picLocks noChangeAspect="1"/>
          </p:cNvPicPr>
          <p:nvPr/>
        </p:nvPicPr>
        <p:blipFill>
          <a:blip r:embed="rId7"/>
          <a:stretch>
            <a:fillRect/>
          </a:stretch>
        </p:blipFill>
        <p:spPr>
          <a:xfrm>
            <a:off x="617815" y="6331506"/>
            <a:ext cx="882729" cy="1412319"/>
          </a:xfrm>
          <a:prstGeom prst="rect">
            <a:avLst/>
          </a:prstGeom>
        </p:spPr>
      </p:pic>
      <p:sp>
        <p:nvSpPr>
          <p:cNvPr id="15" name="Text 8"/>
          <p:cNvSpPr/>
          <p:nvPr/>
        </p:nvSpPr>
        <p:spPr>
          <a:xfrm>
            <a:off x="1765340" y="6507956"/>
            <a:ext cx="2322909" cy="290274"/>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Result Display</a:t>
            </a:r>
            <a:endParaRPr lang="en-US" sz="1800" dirty="0"/>
          </a:p>
        </p:txBody>
      </p:sp>
      <p:sp>
        <p:nvSpPr>
          <p:cNvPr id="16" name="Text 9"/>
          <p:cNvSpPr/>
          <p:nvPr/>
        </p:nvSpPr>
        <p:spPr>
          <a:xfrm>
            <a:off x="1765340" y="6904077"/>
            <a:ext cx="6760845" cy="282416"/>
          </a:xfrm>
          <a:prstGeom prst="rect">
            <a:avLst/>
          </a:prstGeom>
          <a:noFill/>
          <a:ln/>
        </p:spPr>
        <p:txBody>
          <a:bodyPr wrap="non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The winner or a tie is displayed on the GUI, providing feedback to the player.</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701754"/>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Implementation and Code Snippet</a:t>
            </a:r>
            <a:endParaRPr lang="en-US" sz="4450" dirty="0"/>
          </a:p>
        </p:txBody>
      </p:sp>
      <p:sp>
        <p:nvSpPr>
          <p:cNvPr id="4" name="Text 1"/>
          <p:cNvSpPr/>
          <p:nvPr/>
        </p:nvSpPr>
        <p:spPr>
          <a:xfrm>
            <a:off x="758309" y="2452092"/>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The game's logic is implemented through Python functions, including functions for handling user input, generating computer choices, and determining the winner.</a:t>
            </a:r>
            <a:endParaRPr lang="en-US" sz="1700" dirty="0"/>
          </a:p>
        </p:txBody>
      </p:sp>
      <p:sp>
        <p:nvSpPr>
          <p:cNvPr id="5" name="Shape 2"/>
          <p:cNvSpPr/>
          <p:nvPr/>
        </p:nvSpPr>
        <p:spPr>
          <a:xfrm>
            <a:off x="758309" y="3735943"/>
            <a:ext cx="7627382" cy="3791903"/>
          </a:xfrm>
          <a:prstGeom prst="roundRect">
            <a:avLst>
              <a:gd name="adj" fmla="val 2400"/>
            </a:avLst>
          </a:prstGeom>
          <a:solidFill>
            <a:srgbClr val="D5DCF6"/>
          </a:solidFill>
          <a:ln/>
        </p:spPr>
      </p:sp>
      <p:sp>
        <p:nvSpPr>
          <p:cNvPr id="6" name="Shape 3"/>
          <p:cNvSpPr/>
          <p:nvPr/>
        </p:nvSpPr>
        <p:spPr>
          <a:xfrm>
            <a:off x="747593" y="3735943"/>
            <a:ext cx="7648813" cy="3791903"/>
          </a:xfrm>
          <a:prstGeom prst="roundRect">
            <a:avLst>
              <a:gd name="adj" fmla="val 857"/>
            </a:avLst>
          </a:prstGeom>
          <a:solidFill>
            <a:srgbClr val="D5DCF6"/>
          </a:solidFill>
          <a:ln/>
        </p:spPr>
      </p:sp>
      <p:sp>
        <p:nvSpPr>
          <p:cNvPr id="7" name="Text 4"/>
          <p:cNvSpPr/>
          <p:nvPr/>
        </p:nvSpPr>
        <p:spPr>
          <a:xfrm>
            <a:off x="964168" y="3898344"/>
            <a:ext cx="7215664" cy="3467100"/>
          </a:xfrm>
          <a:prstGeom prst="rect">
            <a:avLst/>
          </a:prstGeom>
          <a:noFill/>
          <a:ln/>
        </p:spPr>
        <p:txBody>
          <a:bodyPr wrap="square" lIns="0" tIns="0" rIns="0" bIns="0" rtlCol="0" anchor="t"/>
          <a:lstStyle/>
          <a:p>
            <a:pPr marL="0" indent="0">
              <a:lnSpc>
                <a:spcPts val="2700"/>
              </a:lnSpc>
              <a:buNone/>
            </a:pPr>
            <a:r>
              <a:rPr lang="en-US" sz="1700" dirty="0">
                <a:solidFill>
                  <a:srgbClr val="3B3535"/>
                </a:solidFill>
                <a:highlight>
                  <a:srgbClr val="D5DCF6"/>
                </a:highlight>
                <a:latin typeface="Candara Light" panose="020E0502030303020204" pitchFamily="34" charset="0"/>
                <a:ea typeface="Consolas Light" pitchFamily="34" charset="-122"/>
                <a:cs typeface="Consolas Light" pitchFamily="34" charset="-120"/>
              </a:rPr>
              <a:t>def determine_winner(player_choice, computer_choice):
    if player_choice == computer_choice:
        return "Tie"
    elif (player_choice == "Rock" and computer_choice == "Scissors") or \
         (player_choice == "Paper" and computer_choice == "Rock") or \
         (player_choice == "Scissors" and computer_choice == "Paper"):
        return "Player wins"
    else:
        return "Computer wins"
</a:t>
            </a:r>
            <a:endParaRPr lang="en-US" sz="1700" dirty="0">
              <a:latin typeface="Candara Light" panose="020E0502030303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392079"/>
            <a:ext cx="6469737"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Testing and Validation</a:t>
            </a:r>
            <a:endParaRPr lang="en-US" sz="4450" dirty="0"/>
          </a:p>
        </p:txBody>
      </p:sp>
      <p:sp>
        <p:nvSpPr>
          <p:cNvPr id="4" name="Text 1"/>
          <p:cNvSpPr/>
          <p:nvPr/>
        </p:nvSpPr>
        <p:spPr>
          <a:xfrm>
            <a:off x="6244709" y="2429708"/>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Extensive unit and system testing was conducted to ensure the game's functionality and accuracy.</a:t>
            </a:r>
            <a:endParaRPr lang="en-US" sz="1700" dirty="0"/>
          </a:p>
        </p:txBody>
      </p:sp>
      <p:sp>
        <p:nvSpPr>
          <p:cNvPr id="5" name="Shape 2"/>
          <p:cNvSpPr/>
          <p:nvPr/>
        </p:nvSpPr>
        <p:spPr>
          <a:xfrm>
            <a:off x="6244709" y="3366849"/>
            <a:ext cx="7627382" cy="3470672"/>
          </a:xfrm>
          <a:prstGeom prst="roundRect">
            <a:avLst>
              <a:gd name="adj" fmla="val 2622"/>
            </a:avLst>
          </a:prstGeom>
          <a:noFill/>
          <a:ln w="7620">
            <a:solidFill>
              <a:srgbClr val="000000">
                <a:alpha val="8000"/>
              </a:srgbClr>
            </a:solidFill>
            <a:prstDash val="solid"/>
          </a:ln>
        </p:spPr>
      </p:sp>
      <p:sp>
        <p:nvSpPr>
          <p:cNvPr id="6" name="Shape 3"/>
          <p:cNvSpPr/>
          <p:nvPr/>
        </p:nvSpPr>
        <p:spPr>
          <a:xfrm>
            <a:off x="6252329" y="3374469"/>
            <a:ext cx="7612142" cy="968454"/>
          </a:xfrm>
          <a:prstGeom prst="rect">
            <a:avLst/>
          </a:prstGeom>
          <a:solidFill>
            <a:srgbClr val="FFFFFF">
              <a:alpha val="4000"/>
            </a:srgbClr>
          </a:solidFill>
          <a:ln/>
        </p:spPr>
      </p:sp>
      <p:sp>
        <p:nvSpPr>
          <p:cNvPr id="7" name="Text 4"/>
          <p:cNvSpPr/>
          <p:nvPr/>
        </p:nvSpPr>
        <p:spPr>
          <a:xfrm>
            <a:off x="6469142" y="3511987"/>
            <a:ext cx="1466017"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Player Choice</a:t>
            </a:r>
            <a:endParaRPr lang="en-US" sz="1700" dirty="0"/>
          </a:p>
        </p:txBody>
      </p:sp>
      <p:sp>
        <p:nvSpPr>
          <p:cNvPr id="8" name="Text 5"/>
          <p:cNvSpPr/>
          <p:nvPr/>
        </p:nvSpPr>
        <p:spPr>
          <a:xfrm>
            <a:off x="8375928" y="3511987"/>
            <a:ext cx="1462207"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Computer Choice</a:t>
            </a:r>
            <a:endParaRPr lang="en-US" sz="1700" dirty="0"/>
          </a:p>
        </p:txBody>
      </p:sp>
      <p:sp>
        <p:nvSpPr>
          <p:cNvPr id="9" name="Text 6"/>
          <p:cNvSpPr/>
          <p:nvPr/>
        </p:nvSpPr>
        <p:spPr>
          <a:xfrm>
            <a:off x="10278904" y="3511987"/>
            <a:ext cx="1462207"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Expected Outcome</a:t>
            </a:r>
            <a:endParaRPr lang="en-US" sz="1700" dirty="0"/>
          </a:p>
        </p:txBody>
      </p:sp>
      <p:sp>
        <p:nvSpPr>
          <p:cNvPr id="10" name="Text 7"/>
          <p:cNvSpPr/>
          <p:nvPr/>
        </p:nvSpPr>
        <p:spPr>
          <a:xfrm>
            <a:off x="12181880" y="3511987"/>
            <a:ext cx="1466017"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Actual Outcome</a:t>
            </a:r>
            <a:endParaRPr lang="en-US" sz="1700" dirty="0"/>
          </a:p>
        </p:txBody>
      </p:sp>
      <p:sp>
        <p:nvSpPr>
          <p:cNvPr id="11" name="Shape 8"/>
          <p:cNvSpPr/>
          <p:nvPr/>
        </p:nvSpPr>
        <p:spPr>
          <a:xfrm>
            <a:off x="6252329" y="4342924"/>
            <a:ext cx="7612142" cy="621744"/>
          </a:xfrm>
          <a:prstGeom prst="rect">
            <a:avLst/>
          </a:prstGeom>
          <a:solidFill>
            <a:srgbClr val="000000">
              <a:alpha val="4000"/>
            </a:srgbClr>
          </a:solidFill>
          <a:ln/>
        </p:spPr>
      </p:sp>
      <p:sp>
        <p:nvSpPr>
          <p:cNvPr id="12" name="Text 9"/>
          <p:cNvSpPr/>
          <p:nvPr/>
        </p:nvSpPr>
        <p:spPr>
          <a:xfrm>
            <a:off x="6469142" y="4480441"/>
            <a:ext cx="14660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Rock</a:t>
            </a:r>
            <a:endParaRPr lang="en-US" sz="1700" dirty="0"/>
          </a:p>
        </p:txBody>
      </p:sp>
      <p:sp>
        <p:nvSpPr>
          <p:cNvPr id="13" name="Text 10"/>
          <p:cNvSpPr/>
          <p:nvPr/>
        </p:nvSpPr>
        <p:spPr>
          <a:xfrm>
            <a:off x="8375928" y="4480441"/>
            <a:ext cx="146220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Scissors</a:t>
            </a:r>
            <a:endParaRPr lang="en-US" sz="1700" dirty="0"/>
          </a:p>
        </p:txBody>
      </p:sp>
      <p:sp>
        <p:nvSpPr>
          <p:cNvPr id="14" name="Text 11"/>
          <p:cNvSpPr/>
          <p:nvPr/>
        </p:nvSpPr>
        <p:spPr>
          <a:xfrm>
            <a:off x="10278904" y="4480441"/>
            <a:ext cx="146220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Player wins</a:t>
            </a:r>
            <a:endParaRPr lang="en-US" sz="1700" dirty="0"/>
          </a:p>
        </p:txBody>
      </p:sp>
      <p:sp>
        <p:nvSpPr>
          <p:cNvPr id="15" name="Text 12"/>
          <p:cNvSpPr/>
          <p:nvPr/>
        </p:nvSpPr>
        <p:spPr>
          <a:xfrm>
            <a:off x="12181880" y="4480441"/>
            <a:ext cx="14660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Player wins</a:t>
            </a:r>
            <a:endParaRPr lang="en-US" sz="1700" dirty="0"/>
          </a:p>
        </p:txBody>
      </p:sp>
      <p:sp>
        <p:nvSpPr>
          <p:cNvPr id="16" name="Shape 13"/>
          <p:cNvSpPr/>
          <p:nvPr/>
        </p:nvSpPr>
        <p:spPr>
          <a:xfrm>
            <a:off x="6252329" y="4964668"/>
            <a:ext cx="7612142" cy="621744"/>
          </a:xfrm>
          <a:prstGeom prst="rect">
            <a:avLst/>
          </a:prstGeom>
          <a:solidFill>
            <a:srgbClr val="FFFFFF">
              <a:alpha val="4000"/>
            </a:srgbClr>
          </a:solidFill>
          <a:ln/>
        </p:spPr>
      </p:sp>
      <p:sp>
        <p:nvSpPr>
          <p:cNvPr id="17" name="Text 14"/>
          <p:cNvSpPr/>
          <p:nvPr/>
        </p:nvSpPr>
        <p:spPr>
          <a:xfrm>
            <a:off x="6469142" y="5102185"/>
            <a:ext cx="14660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Paper</a:t>
            </a:r>
            <a:endParaRPr lang="en-US" sz="1700" dirty="0"/>
          </a:p>
        </p:txBody>
      </p:sp>
      <p:sp>
        <p:nvSpPr>
          <p:cNvPr id="18" name="Text 15"/>
          <p:cNvSpPr/>
          <p:nvPr/>
        </p:nvSpPr>
        <p:spPr>
          <a:xfrm>
            <a:off x="8375928" y="5102185"/>
            <a:ext cx="146220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Rock</a:t>
            </a:r>
            <a:endParaRPr lang="en-US" sz="1700" dirty="0"/>
          </a:p>
        </p:txBody>
      </p:sp>
      <p:sp>
        <p:nvSpPr>
          <p:cNvPr id="19" name="Text 16"/>
          <p:cNvSpPr/>
          <p:nvPr/>
        </p:nvSpPr>
        <p:spPr>
          <a:xfrm>
            <a:off x="10278904" y="5102185"/>
            <a:ext cx="146220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Player wins</a:t>
            </a:r>
            <a:endParaRPr lang="en-US" sz="1700" dirty="0"/>
          </a:p>
        </p:txBody>
      </p:sp>
      <p:sp>
        <p:nvSpPr>
          <p:cNvPr id="20" name="Text 17"/>
          <p:cNvSpPr/>
          <p:nvPr/>
        </p:nvSpPr>
        <p:spPr>
          <a:xfrm>
            <a:off x="12181880" y="5102185"/>
            <a:ext cx="14660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Player wins</a:t>
            </a:r>
            <a:endParaRPr lang="en-US" sz="1700" dirty="0"/>
          </a:p>
        </p:txBody>
      </p:sp>
      <p:sp>
        <p:nvSpPr>
          <p:cNvPr id="21" name="Shape 18"/>
          <p:cNvSpPr/>
          <p:nvPr/>
        </p:nvSpPr>
        <p:spPr>
          <a:xfrm>
            <a:off x="6252329" y="5586413"/>
            <a:ext cx="7612142" cy="621744"/>
          </a:xfrm>
          <a:prstGeom prst="rect">
            <a:avLst/>
          </a:prstGeom>
          <a:solidFill>
            <a:srgbClr val="000000">
              <a:alpha val="4000"/>
            </a:srgbClr>
          </a:solidFill>
          <a:ln/>
        </p:spPr>
      </p:sp>
      <p:sp>
        <p:nvSpPr>
          <p:cNvPr id="22" name="Text 19"/>
          <p:cNvSpPr/>
          <p:nvPr/>
        </p:nvSpPr>
        <p:spPr>
          <a:xfrm>
            <a:off x="6469142" y="5723930"/>
            <a:ext cx="14660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Scissors</a:t>
            </a:r>
            <a:endParaRPr lang="en-US" sz="1700" dirty="0"/>
          </a:p>
        </p:txBody>
      </p:sp>
      <p:sp>
        <p:nvSpPr>
          <p:cNvPr id="23" name="Text 20"/>
          <p:cNvSpPr/>
          <p:nvPr/>
        </p:nvSpPr>
        <p:spPr>
          <a:xfrm>
            <a:off x="8375928" y="5723930"/>
            <a:ext cx="146220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Paper</a:t>
            </a:r>
            <a:endParaRPr lang="en-US" sz="1700" dirty="0"/>
          </a:p>
        </p:txBody>
      </p:sp>
      <p:sp>
        <p:nvSpPr>
          <p:cNvPr id="24" name="Text 21"/>
          <p:cNvSpPr/>
          <p:nvPr/>
        </p:nvSpPr>
        <p:spPr>
          <a:xfrm>
            <a:off x="10278904" y="5723930"/>
            <a:ext cx="146220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Player wins</a:t>
            </a:r>
            <a:endParaRPr lang="en-US" sz="1700" dirty="0"/>
          </a:p>
        </p:txBody>
      </p:sp>
      <p:sp>
        <p:nvSpPr>
          <p:cNvPr id="25" name="Text 22"/>
          <p:cNvSpPr/>
          <p:nvPr/>
        </p:nvSpPr>
        <p:spPr>
          <a:xfrm>
            <a:off x="12181880" y="5723930"/>
            <a:ext cx="14660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Player wins</a:t>
            </a:r>
            <a:endParaRPr lang="en-US" sz="1700" dirty="0"/>
          </a:p>
        </p:txBody>
      </p:sp>
      <p:sp>
        <p:nvSpPr>
          <p:cNvPr id="26" name="Shape 23"/>
          <p:cNvSpPr/>
          <p:nvPr/>
        </p:nvSpPr>
        <p:spPr>
          <a:xfrm>
            <a:off x="6252329" y="6208157"/>
            <a:ext cx="7612142" cy="621744"/>
          </a:xfrm>
          <a:prstGeom prst="rect">
            <a:avLst/>
          </a:prstGeom>
          <a:solidFill>
            <a:srgbClr val="FFFFFF">
              <a:alpha val="4000"/>
            </a:srgbClr>
          </a:solidFill>
          <a:ln/>
        </p:spPr>
      </p:sp>
      <p:sp>
        <p:nvSpPr>
          <p:cNvPr id="27" name="Text 24"/>
          <p:cNvSpPr/>
          <p:nvPr/>
        </p:nvSpPr>
        <p:spPr>
          <a:xfrm>
            <a:off x="6469142" y="6345674"/>
            <a:ext cx="14660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Rock</a:t>
            </a:r>
            <a:endParaRPr lang="en-US" sz="1700" dirty="0"/>
          </a:p>
        </p:txBody>
      </p:sp>
      <p:sp>
        <p:nvSpPr>
          <p:cNvPr id="28" name="Text 25"/>
          <p:cNvSpPr/>
          <p:nvPr/>
        </p:nvSpPr>
        <p:spPr>
          <a:xfrm>
            <a:off x="8375928" y="6345674"/>
            <a:ext cx="146220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Rock</a:t>
            </a:r>
            <a:endParaRPr lang="en-US" sz="1700" dirty="0"/>
          </a:p>
        </p:txBody>
      </p:sp>
      <p:sp>
        <p:nvSpPr>
          <p:cNvPr id="29" name="Text 26"/>
          <p:cNvSpPr/>
          <p:nvPr/>
        </p:nvSpPr>
        <p:spPr>
          <a:xfrm>
            <a:off x="10278904" y="6345674"/>
            <a:ext cx="146220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Tie</a:t>
            </a:r>
            <a:endParaRPr lang="en-US" sz="1700" dirty="0"/>
          </a:p>
        </p:txBody>
      </p:sp>
      <p:sp>
        <p:nvSpPr>
          <p:cNvPr id="30" name="Text 27"/>
          <p:cNvSpPr/>
          <p:nvPr/>
        </p:nvSpPr>
        <p:spPr>
          <a:xfrm>
            <a:off x="12181880" y="6345674"/>
            <a:ext cx="14660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Tie</a:t>
            </a:r>
            <a:endParaRPr lang="en-US" sz="1700" dirty="0"/>
          </a:p>
        </p:txBody>
      </p:sp>
      <p:sp>
        <p:nvSpPr>
          <p:cNvPr id="31" name="Rectangle 30">
            <a:extLst>
              <a:ext uri="{FF2B5EF4-FFF2-40B4-BE49-F238E27FC236}">
                <a16:creationId xmlns:a16="http://schemas.microsoft.com/office/drawing/2014/main" id="{30452721-A9C7-8D73-1A88-5C26BB99DD6C}"/>
              </a:ext>
            </a:extLst>
          </p:cNvPr>
          <p:cNvSpPr/>
          <p:nvPr/>
        </p:nvSpPr>
        <p:spPr>
          <a:xfrm>
            <a:off x="12751266" y="7776594"/>
            <a:ext cx="1879134" cy="4530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713</Words>
  <Application>Microsoft Office PowerPoint</Application>
  <PresentationFormat>Custom</PresentationFormat>
  <Paragraphs>103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Alexandria Semi Bold</vt:lpstr>
      <vt:lpstr>Sora Light</vt:lpstr>
      <vt:lpstr>Arial</vt:lpstr>
      <vt:lpstr>Candara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shashank Shrivastava</cp:lastModifiedBy>
  <cp:revision>4</cp:revision>
  <dcterms:created xsi:type="dcterms:W3CDTF">2024-11-24T15:39:43Z</dcterms:created>
  <dcterms:modified xsi:type="dcterms:W3CDTF">2024-11-24T15:53:24Z</dcterms:modified>
</cp:coreProperties>
</file>